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74" r:id="rId8"/>
    <p:sldId id="262" r:id="rId9"/>
    <p:sldId id="263" r:id="rId10"/>
    <p:sldId id="275" r:id="rId11"/>
    <p:sldId id="276" r:id="rId12"/>
    <p:sldId id="279" r:id="rId13"/>
    <p:sldId id="280" r:id="rId14"/>
    <p:sldId id="283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4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9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1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8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4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7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1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101734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38837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93345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7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lifestyle/food/2016/05/10/birra-piu-venduta-mond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edmarketresearch.com/india-pale-ale-market" TargetMode="External"/><Relationship Id="rId2" Type="http://schemas.openxmlformats.org/officeDocument/2006/relationships/hyperlink" Target="https://www.washingtonpost.com/food/2022/08/04/craft-beer-abv-ipas-nonalcoholi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rillio.com/blog/most-popular-beer-brand-stat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iprecht/DDS-Midterm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ED239-DA3B-4878-9943-45F6F6A0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/>
          </a:bodyPr>
          <a:lstStyle/>
          <a:p>
            <a:r>
              <a:rPr lang="en-US" b="1" dirty="0"/>
              <a:t>Beer and brewery</a:t>
            </a:r>
            <a:br>
              <a:rPr lang="en-US" b="1" dirty="0"/>
            </a:br>
            <a:r>
              <a:rPr lang="en-US" b="1" dirty="0"/>
              <a:t>Analysis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ottle of beer on ice">
            <a:extLst>
              <a:ext uri="{FF2B5EF4-FFF2-40B4-BE49-F238E27FC236}">
                <a16:creationId xmlns:a16="http://schemas.microsoft.com/office/drawing/2014/main" id="{C2F11E2D-7F58-4333-5783-278BA9DA2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12996" y="723900"/>
            <a:ext cx="5440930" cy="457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8B8170-3C26-929F-832B-944F946CBF9F}"/>
              </a:ext>
            </a:extLst>
          </p:cNvPr>
          <p:cNvSpPr txBox="1"/>
          <p:nvPr/>
        </p:nvSpPr>
        <p:spPr>
          <a:xfrm>
            <a:off x="885825" y="41529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Adam Ercanbrack</a:t>
            </a:r>
          </a:p>
          <a:p>
            <a:r>
              <a:rPr lang="en-US" dirty="0"/>
              <a:t>Emmanuel Opoku</a:t>
            </a:r>
          </a:p>
        </p:txBody>
      </p:sp>
    </p:spTree>
    <p:extLst>
      <p:ext uri="{BB962C8B-B14F-4D97-AF65-F5344CB8AC3E}">
        <p14:creationId xmlns:p14="http://schemas.microsoft.com/office/powerpoint/2010/main" val="202815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 of Ale and Indian Pale Ale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814776" y="4948945"/>
            <a:ext cx="105863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From the plot above, we can see that Indian Pale Ale has a higher alcohol level than most regular Ales.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regression line shows approximately a 1.2 percent difference  in the alcohol levels.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9E022-BDF2-770F-5196-6F3ACC9A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940" y="1029894"/>
            <a:ext cx="4993905" cy="31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 of Ale and Indian Pale Ale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 review of this difference using K-Nearest Neighbor (KNN) analysis shows that the sensitivity for correctly identifying ale was approximately 91 percent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This suggests that there is a clear difference between Ale and Indian Pale Ale in alcohol levels with an overall accuracy of 73 percent.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We conducted 500 iterations of this test to determine the best k fit of 13 for accuracy. We are 95 percent confident that the correct accuracy falls between 68 and 78 percent.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F7506-E415-7065-DDF7-5330E433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983" y="1111979"/>
            <a:ext cx="2766622" cy="2958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AAE5C-AD8F-1D92-EDD4-F9CF4C86C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54" y="1029894"/>
            <a:ext cx="4993905" cy="31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Recommendations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Craft Beers with higher alcohol content seem to be on the rise in popularity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>
                <a:hlinkClick r:id="rId2"/>
              </a:rPr>
              <a:t>High ABV and nonalcoholic beers are dominating the craft beer industry - The Washington Post</a:t>
            </a:r>
            <a:r>
              <a:rPr lang="en-US" sz="1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However, IPA are the best selling craft-beers and much more popular in certain regions than others. </a:t>
            </a:r>
            <a:r>
              <a:rPr lang="en-US" sz="1000" dirty="0">
                <a:hlinkClick r:id="rId3"/>
              </a:rPr>
              <a:t>India Pale Ale Market Size, Share, Growth | Analysis Report 2025 (alliedmarketresearch.com)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5F7FC-2FA4-3CDD-5C22-B0D769950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48" y="1047403"/>
            <a:ext cx="4610833" cy="3075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CD016-CE3D-119E-6B75-D72C16EB6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103" y="1047404"/>
            <a:ext cx="4569331" cy="32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Beer Recommendations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Indian Pale Ale is most popular in California, the most populated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American Ales are more broadly consumed in the south. </a:t>
            </a:r>
            <a:r>
              <a:rPr lang="en-US" sz="1000" dirty="0">
                <a:hlinkClick r:id="rId2"/>
              </a:rPr>
              <a:t>The Most Popular Beer in Every State - </a:t>
            </a:r>
            <a:r>
              <a:rPr lang="en-US" sz="1000" dirty="0" err="1">
                <a:hlinkClick r:id="rId2"/>
              </a:rPr>
              <a:t>Grillio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D0766-6BB1-3521-57D6-3547BF47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19" y="1068594"/>
            <a:ext cx="3513322" cy="31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Research Recommendations / 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data you provided is dirty but could be cleaned and augmented to provide greater insights.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Our recommendations are to gather more information to precisely target specific regions where certain styles are popular.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D3542-E9CE-697A-105C-B19D5604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97" y="1050359"/>
            <a:ext cx="6358490" cy="30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4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Research Recommendations / 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American ales have a lower alcohol content than IPAs.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There is a growing demand for increased alcohol levels in American Ale.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IPAs dominate in the west coast markets.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IPAs are increasingly competing against lagers as a beverage of choice.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D3542-E9CE-697A-105C-B19D5604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97" y="1050359"/>
            <a:ext cx="6358490" cy="30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0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Research Recommendations / 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716280" y="4654518"/>
            <a:ext cx="10586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provide you with the analysis you need to make the smartest decisions for pursuing new markets.</a:t>
            </a:r>
            <a:endParaRPr lang="en-US" sz="1000" dirty="0"/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D3542-E9CE-697A-105C-B19D5604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97" y="1050359"/>
            <a:ext cx="6358490" cy="30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19B30-F195-45E3-AE05-A4F2D0DB7729}"/>
              </a:ext>
            </a:extLst>
          </p:cNvPr>
          <p:cNvSpPr txBox="1"/>
          <p:nvPr/>
        </p:nvSpPr>
        <p:spPr>
          <a:xfrm>
            <a:off x="5156616" y="3059668"/>
            <a:ext cx="239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ED397-003C-264A-DC7E-62E4424B197D}"/>
              </a:ext>
            </a:extLst>
          </p:cNvPr>
          <p:cNvSpPr txBox="1"/>
          <p:nvPr/>
        </p:nvSpPr>
        <p:spPr>
          <a:xfrm>
            <a:off x="627356" y="5410900"/>
            <a:ext cx="10937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Presentation link:</a:t>
            </a:r>
            <a:br>
              <a:rPr lang="en-US" sz="1200" dirty="0"/>
            </a:br>
            <a:r>
              <a:rPr lang="en-US" sz="1200" b="0" i="0" u="sng" dirty="0">
                <a:solidFill>
                  <a:srgbClr val="0000EE"/>
                </a:solidFill>
                <a:effectLst/>
                <a:latin typeface="Aptos" panose="020B0004020202020204" pitchFamily="34" charset="0"/>
              </a:rPr>
              <a:t>https://smu-2u-com.zoom.us/rec/share/2KyeqSD3YeTJPWmJ_4oCxQl32jNi0GiM3v41m6hw8embFUshZrwS2U-CyzBrXEE_.Bo8nBzl87q9Jv5QF?startTime=1698526294000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DD5EA-42E7-71DC-F9AB-CB55A1EA1083}"/>
              </a:ext>
            </a:extLst>
          </p:cNvPr>
          <p:cNvSpPr txBox="1"/>
          <p:nvPr/>
        </p:nvSpPr>
        <p:spPr>
          <a:xfrm>
            <a:off x="627356" y="5133901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2"/>
              </a:rPr>
              <a:t>Weiprecht</a:t>
            </a:r>
            <a:r>
              <a:rPr lang="en-US" sz="1200" dirty="0">
                <a:hlinkClick r:id="rId2"/>
              </a:rPr>
              <a:t>/DDS-</a:t>
            </a:r>
            <a:r>
              <a:rPr lang="en-US" sz="1200" dirty="0" err="1">
                <a:hlinkClick r:id="rId2"/>
              </a:rPr>
              <a:t>MidtermProject</a:t>
            </a:r>
            <a:r>
              <a:rPr lang="en-US" sz="1200" dirty="0">
                <a:hlinkClick r:id="rId2"/>
              </a:rPr>
              <a:t> (github.com)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298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246690-BD0B-4937-85D5-765DA01D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0DC130-A377-4343-A5C4-45F1701A3ED1}"/>
              </a:ext>
            </a:extLst>
          </p:cNvPr>
          <p:cNvSpPr txBox="1">
            <a:spLocks/>
          </p:cNvSpPr>
          <p:nvPr/>
        </p:nvSpPr>
        <p:spPr>
          <a:xfrm>
            <a:off x="716280" y="1038077"/>
            <a:ext cx="10664456" cy="2943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review of the data provided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To perform exploratory data analysis on international beer bitterness(IBU) and Alcohol Volume (ABV)  by State and brewery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Acquisition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Beer data and Brewery data were obtained in CSV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–Steps taken to fill the gaps for missing values.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Graphs were created using ggplot in R studio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Discussion on Ales vs. Indian Pale Ales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A deeper analysis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determine differences between Ales and IPAs.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Discussion of Recommendations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An introduction to research possibilities and market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exploitables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65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FC115E-6BE5-4108-B6B2-C3250787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Preparation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22F3F9-370E-41FB-A997-0DC37F3AA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4020"/>
            <a:ext cx="10515600" cy="4904343"/>
          </a:xfrm>
        </p:spPr>
        <p:txBody>
          <a:bodyPr>
            <a:norm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Total number of records 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Beer Dataset: 2410 records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Brewery Dataset: 558 records</a:t>
            </a:r>
          </a:p>
          <a:p>
            <a:pPr marL="0" indent="0">
              <a:buNone/>
            </a:pP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Following missing values were found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Beer Dataset: IBU (1005 records), ABV (62 records), Style (4 records)</a:t>
            </a: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Missing values treatment: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do not know why there are gaps in the data 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IBU and ABV.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replace those values, first by seeking open-source information on the values and secondly by taking the median of each state and replacing the remaining NA values with those median values. </a:t>
            </a:r>
          </a:p>
        </p:txBody>
      </p:sp>
    </p:spTree>
    <p:extLst>
      <p:ext uri="{BB962C8B-B14F-4D97-AF65-F5344CB8AC3E}">
        <p14:creationId xmlns:p14="http://schemas.microsoft.com/office/powerpoint/2010/main" val="103826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215483-AD0C-4E00-BF87-04C4DA6A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25F3F6-6400-4D03-AE43-A0EF8ABB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95701"/>
            <a:ext cx="10848975" cy="74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all" dirty="0">
                <a:latin typeface="+mj-lt"/>
                <a:cs typeface="+mj-cs"/>
              </a:rPr>
              <a:t>Number of breweries per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F9F470-C7B7-4B96-90CD-6D53EA02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2F88F62E-85D4-46E5-84F6-86CB0BD48C6E}"/>
              </a:ext>
            </a:extLst>
          </p:cNvPr>
          <p:cNvSpPr txBox="1">
            <a:spLocks/>
          </p:cNvSpPr>
          <p:nvPr/>
        </p:nvSpPr>
        <p:spPr>
          <a:xfrm>
            <a:off x="823745" y="1041982"/>
            <a:ext cx="10568155" cy="184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447DA8-426A-8386-7BEC-26FB0929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957580"/>
            <a:ext cx="6667500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E63D6-C369-5285-6C94-1054F3F70467}"/>
              </a:ext>
            </a:extLst>
          </p:cNvPr>
          <p:cNvSpPr txBox="1"/>
          <p:nvPr/>
        </p:nvSpPr>
        <p:spPr>
          <a:xfrm>
            <a:off x="7315200" y="1838326"/>
            <a:ext cx="4362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Colorado has the highest number of breweries with 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DC, Delaware, ND, SD, and WV all have the least with 1 brewery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374E4-7147-1BD5-67CC-84846F9D82D3}"/>
              </a:ext>
            </a:extLst>
          </p:cNvPr>
          <p:cNvSpPr txBox="1"/>
          <p:nvPr/>
        </p:nvSpPr>
        <p:spPr>
          <a:xfrm>
            <a:off x="7981950" y="5219451"/>
            <a:ext cx="311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Please see the next slide for full list of breweries by state</a:t>
            </a:r>
          </a:p>
        </p:txBody>
      </p:sp>
    </p:spTree>
    <p:extLst>
      <p:ext uri="{BB962C8B-B14F-4D97-AF65-F5344CB8AC3E}">
        <p14:creationId xmlns:p14="http://schemas.microsoft.com/office/powerpoint/2010/main" val="158520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215483-AD0C-4E00-BF87-04C4DA6A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25F3F6-6400-4D03-AE43-A0EF8ABB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95701"/>
            <a:ext cx="10848975" cy="74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all" dirty="0">
                <a:latin typeface="+mj-lt"/>
                <a:cs typeface="+mj-cs"/>
              </a:rPr>
              <a:t>Number of breweries per State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F9F470-C7B7-4B96-90CD-6D53EA02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2F88F62E-85D4-46E5-84F6-86CB0BD48C6E}"/>
              </a:ext>
            </a:extLst>
          </p:cNvPr>
          <p:cNvSpPr txBox="1">
            <a:spLocks/>
          </p:cNvSpPr>
          <p:nvPr/>
        </p:nvSpPr>
        <p:spPr>
          <a:xfrm>
            <a:off x="846078" y="1041982"/>
            <a:ext cx="10568155" cy="184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61719-AB77-7C13-4035-D9D2BFA24259}"/>
              </a:ext>
            </a:extLst>
          </p:cNvPr>
          <p:cNvSpPr txBox="1"/>
          <p:nvPr/>
        </p:nvSpPr>
        <p:spPr>
          <a:xfrm>
            <a:off x="9141619" y="135210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Breweries by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86DC7-B98D-94DE-7D28-7B25C137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2" y="1199416"/>
            <a:ext cx="9044754" cy="51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4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25" y="126148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IBU (Bitterness) by State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02F677-92AD-5A17-3EC6-94A29F43CDF6}"/>
              </a:ext>
            </a:extLst>
          </p:cNvPr>
          <p:cNvGrpSpPr/>
          <p:nvPr/>
        </p:nvGrpSpPr>
        <p:grpSpPr>
          <a:xfrm>
            <a:off x="1003070" y="4816216"/>
            <a:ext cx="10526964" cy="323165"/>
            <a:chOff x="844446" y="4272813"/>
            <a:chExt cx="10526964" cy="32316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3F2D20-1F9B-532D-106C-4D39529EF0F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2BBB2E-7B16-A407-AF14-3DE9DD733603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B8EB23-9D2C-D58D-9E60-274F6962EAAD}"/>
              </a:ext>
            </a:extLst>
          </p:cNvPr>
          <p:cNvSpPr txBox="1"/>
          <p:nvPr/>
        </p:nvSpPr>
        <p:spPr>
          <a:xfrm flipH="1">
            <a:off x="755413" y="5197921"/>
            <a:ext cx="1030330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WV leads the pack in Median IBU with a level of 57.5 and followed closely by DE with a level 0f 52.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most bitter beer was the Quaff India Style Session Ale from Oregon with an IBU rating of 138.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9A593-0D92-2782-52E7-B4E951B8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6" y="1600200"/>
            <a:ext cx="10705408" cy="32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25" y="126148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Alcohol Content (ABV)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02F677-92AD-5A17-3EC6-94A29F43CDF6}"/>
              </a:ext>
            </a:extLst>
          </p:cNvPr>
          <p:cNvGrpSpPr/>
          <p:nvPr/>
        </p:nvGrpSpPr>
        <p:grpSpPr>
          <a:xfrm>
            <a:off x="1011695" y="4779863"/>
            <a:ext cx="10526964" cy="323165"/>
            <a:chOff x="844446" y="4272813"/>
            <a:chExt cx="10526964" cy="32316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3F2D20-1F9B-532D-106C-4D39529EF0F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2BBB2E-7B16-A407-AF14-3DE9DD733603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B8EB23-9D2C-D58D-9E60-274F6962EAAD}"/>
              </a:ext>
            </a:extLst>
          </p:cNvPr>
          <p:cNvSpPr txBox="1"/>
          <p:nvPr/>
        </p:nvSpPr>
        <p:spPr>
          <a:xfrm flipH="1">
            <a:off x="686425" y="5103028"/>
            <a:ext cx="1030330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median alcohol content looks to be fairly distributed across states for the most part of the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No significant ABV outliers were detected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most alcoholic beer was Lee Hill Series Vol. 5 – Belgian Style Quadruple Ale from Colorado with an ABV rating of 0.128.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53AB1-5631-EF05-A24E-26DCBA88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6" y="1600200"/>
            <a:ext cx="10598876" cy="31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5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Summary Statistic and Distribution for ABV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C1FAD-1AAC-4EF1-959B-F7F438646B74}"/>
              </a:ext>
            </a:extLst>
          </p:cNvPr>
          <p:cNvSpPr txBox="1"/>
          <p:nvPr/>
        </p:nvSpPr>
        <p:spPr>
          <a:xfrm flipH="1">
            <a:off x="716280" y="4792110"/>
            <a:ext cx="1058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distribution for ABV across the data appears to be right skewed due to some extreme outliers with most observations between 0.05 and 0.06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945D4B-7E88-4733-B4AA-792156A68576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2B03A2-3506-44A7-94B6-7FF184E26A12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33E10-7ED9-45B5-B091-229D7B220AEA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1FE24A-24BF-D9EF-FBBC-5D48DBB62F6F}"/>
              </a:ext>
            </a:extLst>
          </p:cNvPr>
          <p:cNvSpPr txBox="1"/>
          <p:nvPr/>
        </p:nvSpPr>
        <p:spPr>
          <a:xfrm>
            <a:off x="618836" y="1117965"/>
            <a:ext cx="4830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Min. 1st Qu.  Medan    Mean 3rd Qu.    Max. </a:t>
            </a:r>
          </a:p>
          <a:p>
            <a:r>
              <a:rPr lang="en-US" dirty="0"/>
              <a:t>  0.001   0.050   0.057   0.060   0.067   0.128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C5295-15B2-E20D-4647-82B7CEDB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84" y="1075408"/>
            <a:ext cx="5082452" cy="31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C553D4-6222-4317-AE3B-98879A34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81840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Relationship between IBU and ABV of Beers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71C33-93B3-4737-9663-4FF97DEC182C}"/>
              </a:ext>
            </a:extLst>
          </p:cNvPr>
          <p:cNvGrpSpPr/>
          <p:nvPr/>
        </p:nvGrpSpPr>
        <p:grpSpPr>
          <a:xfrm>
            <a:off x="844446" y="4272813"/>
            <a:ext cx="10526964" cy="323165"/>
            <a:chOff x="844446" y="4272813"/>
            <a:chExt cx="10526964" cy="3231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28FAA-2FD0-4DCA-A727-804AEEE91137}"/>
                </a:ext>
              </a:extLst>
            </p:cNvPr>
            <p:cNvCxnSpPr/>
            <p:nvPr/>
          </p:nvCxnSpPr>
          <p:spPr>
            <a:xfrm>
              <a:off x="844446" y="4463665"/>
              <a:ext cx="10526964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EC8FB9-AA37-4066-B55A-B72A120A2905}"/>
                </a:ext>
              </a:extLst>
            </p:cNvPr>
            <p:cNvSpPr txBox="1"/>
            <p:nvPr/>
          </p:nvSpPr>
          <p:spPr>
            <a:xfrm>
              <a:off x="4880347" y="4272813"/>
              <a:ext cx="173618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Key Highlights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4A1676-0E29-4D8C-984C-94E178637873}"/>
              </a:ext>
            </a:extLst>
          </p:cNvPr>
          <p:cNvSpPr txBox="1"/>
          <p:nvPr/>
        </p:nvSpPr>
        <p:spPr>
          <a:xfrm flipH="1">
            <a:off x="814776" y="4948945"/>
            <a:ext cx="1058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From the plot above, there does not appear to be a correlation between ABV and IBU. As most observations appear to be evenly distributed.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This point of view is confirmed further with the regression line included in the plot.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53A15-0C6F-0024-F19A-CD6D900B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81" y="1088559"/>
            <a:ext cx="5021981" cy="31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6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796"/>
      </a:accent1>
      <a:accent2>
        <a:srgbClr val="BA997F"/>
      </a:accent2>
      <a:accent3>
        <a:srgbClr val="AAA481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E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3808</TotalTime>
  <Words>872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Calisto MT</vt:lpstr>
      <vt:lpstr>Courier New</vt:lpstr>
      <vt:lpstr>Univers Condensed</vt:lpstr>
      <vt:lpstr>ChronicleVTI</vt:lpstr>
      <vt:lpstr>Beer and brewery Analysis</vt:lpstr>
      <vt:lpstr>Agenda</vt:lpstr>
      <vt:lpstr>Data Preparation</vt:lpstr>
      <vt:lpstr>Number of breweries per State</vt:lpstr>
      <vt:lpstr>Number of breweries per State</vt:lpstr>
      <vt:lpstr>Median IBU (Bitterness) by State</vt:lpstr>
      <vt:lpstr>Median Alcohol Content (ABV)</vt:lpstr>
      <vt:lpstr>Summary Statistic and Distribution for ABV</vt:lpstr>
      <vt:lpstr>Relationship between IBU and ABV of Beers </vt:lpstr>
      <vt:lpstr>Comparison of Ale and Indian Pale Ale</vt:lpstr>
      <vt:lpstr>Comparison of Ale and Indian Pale Ale</vt:lpstr>
      <vt:lpstr>Beer Recommendations</vt:lpstr>
      <vt:lpstr>Beer Recommendations</vt:lpstr>
      <vt:lpstr>Research Recommendations / Conclusions</vt:lpstr>
      <vt:lpstr>Research Recommendations / Conclusions</vt:lpstr>
      <vt:lpstr>Research Recommendations / 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Minnesota School Data Analytics (2018-2019)</dc:title>
  <dc:creator>Anoop</dc:creator>
  <cp:lastModifiedBy>Adam Ercanbrack</cp:lastModifiedBy>
  <cp:revision>207</cp:revision>
  <dcterms:created xsi:type="dcterms:W3CDTF">2021-08-19T05:55:49Z</dcterms:created>
  <dcterms:modified xsi:type="dcterms:W3CDTF">2023-10-28T21:51:41Z</dcterms:modified>
</cp:coreProperties>
</file>